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9"/>
  </p:notesMasterIdLst>
  <p:handoutMasterIdLst>
    <p:handoutMasterId r:id="rId10"/>
  </p:handoutMasterIdLst>
  <p:sldIdLst>
    <p:sldId id="256" r:id="rId3"/>
    <p:sldId id="258" r:id="rId4"/>
    <p:sldId id="270" r:id="rId5"/>
    <p:sldId id="271" r:id="rId6"/>
    <p:sldId id="272" r:id="rId7"/>
    <p:sldId id="257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3381" autoAdjust="0"/>
  </p:normalViewPr>
  <p:slideViewPr>
    <p:cSldViewPr>
      <p:cViewPr>
        <p:scale>
          <a:sx n="116" d="100"/>
          <a:sy n="116" d="100"/>
        </p:scale>
        <p:origin x="1476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7/16/2014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7/16/2014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Sustainability Indicators for AR Beginners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38200" y="3581400"/>
            <a:ext cx="7124699" cy="1219200"/>
          </a:xfrm>
        </p:spPr>
        <p:txBody>
          <a:bodyPr/>
          <a:lstStyle/>
          <a:p>
            <a:r>
              <a:rPr lang="en-US" dirty="0" smtClean="0"/>
              <a:t>Peter Thorne</a:t>
            </a:r>
          </a:p>
          <a:p>
            <a:r>
              <a:rPr lang="en-US" dirty="0" smtClean="0"/>
              <a:t>International Livestock Research Institute</a:t>
            </a:r>
          </a:p>
          <a:p>
            <a:r>
              <a:rPr lang="en-US" dirty="0" smtClean="0"/>
              <a:t>Science Advisory Group – London 17 July,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sz="3600" dirty="0" smtClean="0"/>
              <a:t>What do we need from our indicators?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2819400"/>
            <a:ext cx="6934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SMART = Specific, Measureable, Accurate, Reliable, Time-bound.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But they have to practicable in the context of the Africa RISING projects.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Reliable means indicators </a:t>
            </a:r>
            <a:r>
              <a:rPr lang="en-US" dirty="0"/>
              <a:t>that </a:t>
            </a:r>
            <a:r>
              <a:rPr lang="en-US" dirty="0" smtClean="0"/>
              <a:t>generate </a:t>
            </a:r>
            <a:r>
              <a:rPr lang="en-US" dirty="0"/>
              <a:t>robust </a:t>
            </a:r>
            <a:r>
              <a:rPr lang="en-US" dirty="0" smtClean="0"/>
              <a:t>evidence </a:t>
            </a:r>
            <a:r>
              <a:rPr lang="en-US" dirty="0"/>
              <a:t>that </a:t>
            </a:r>
            <a:r>
              <a:rPr lang="en-US" dirty="0" smtClean="0"/>
              <a:t>changes advocated are </a:t>
            </a:r>
            <a:r>
              <a:rPr lang="en-US" dirty="0"/>
              <a:t>sustainability </a:t>
            </a:r>
            <a:r>
              <a:rPr lang="en-US" dirty="0" smtClean="0"/>
              <a:t>neutral / positive.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Time-bound is not just a word. To be practicable, our indicators must all be measureable over three years.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Probably OK for economic sustainability but robust evidence for environmental sustainability over three years?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Modeling sustainability?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sz="3600" dirty="0" smtClean="0"/>
              <a:t>What dimensions of sustainability should our  indicators address (PT)?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2819400"/>
            <a:ext cx="6934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Soil OM% </a:t>
            </a:r>
            <a:r>
              <a:rPr lang="en-US" dirty="0" smtClean="0"/>
              <a:t>(Soil scientists say no as difficult to measure to timescale but total and active by POXC?).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Major soil nutrients (N, P and K</a:t>
            </a:r>
            <a:r>
              <a:rPr lang="en-US" dirty="0" smtClean="0"/>
              <a:t>%? Nutrient balances more measureable).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Soil water holding </a:t>
            </a:r>
            <a:r>
              <a:rPr lang="en-US" dirty="0" smtClean="0"/>
              <a:t>capacity (linked to Soil C and erosion).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Run off (potential?) / erosion losses (based on proxy indicators</a:t>
            </a:r>
            <a:r>
              <a:rPr lang="en-US" dirty="0" smtClean="0"/>
              <a:t>?).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Ground water recharge potential (irrigated systems</a:t>
            </a:r>
            <a:r>
              <a:rPr lang="en-US" dirty="0" smtClean="0"/>
              <a:t>).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Pressure on feed resources (livestock density as a proxy for this and environmental load</a:t>
            </a:r>
            <a:r>
              <a:rPr lang="en-US" dirty="0" smtClean="0"/>
              <a:t>? Is it comparable across systems?).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Livestock disease </a:t>
            </a:r>
            <a:r>
              <a:rPr lang="en-US" dirty="0" smtClean="0"/>
              <a:t>incidence.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Market potential / </a:t>
            </a:r>
            <a:r>
              <a:rPr lang="en-US" dirty="0" smtClean="0"/>
              <a:t>value.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Proportion of population exiting agriculture / </a:t>
            </a:r>
            <a:r>
              <a:rPr lang="en-US" dirty="0" smtClean="0"/>
              <a:t>outmigration (good or bad depends on context).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50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sz="3600" dirty="0" smtClean="0"/>
              <a:t>Some further suggestions (IITA team + S. Snapp) …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2819400"/>
            <a:ext cx="6934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Crop and/or livestock product yield gap reduction and yield per </a:t>
            </a:r>
            <a:r>
              <a:rPr lang="en-US" dirty="0" smtClean="0"/>
              <a:t>season (measurable over three years?).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Crop </a:t>
            </a:r>
            <a:r>
              <a:rPr lang="en-US" dirty="0" smtClean="0"/>
              <a:t>and / or </a:t>
            </a:r>
            <a:r>
              <a:rPr lang="en-US" dirty="0"/>
              <a:t>livestock product harvested per </a:t>
            </a:r>
            <a:r>
              <a:rPr lang="en-US" dirty="0" smtClean="0"/>
              <a:t>year.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Key cycles (nutrients including carbon, erosion and water).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Below and above ground biodiversity (measureable over three years?).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Changes in </a:t>
            </a:r>
            <a:r>
              <a:rPr lang="en-US" dirty="0"/>
              <a:t>organic and mineral fertilizer </a:t>
            </a:r>
            <a:r>
              <a:rPr lang="en-US" dirty="0" smtClean="0"/>
              <a:t>use.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Dietary </a:t>
            </a:r>
            <a:r>
              <a:rPr lang="en-US" dirty="0" smtClean="0"/>
              <a:t>diversity.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Stability </a:t>
            </a:r>
            <a:r>
              <a:rPr lang="en-US" dirty="0"/>
              <a:t>of crop </a:t>
            </a:r>
            <a:r>
              <a:rPr lang="en-US" dirty="0" smtClean="0"/>
              <a:t>yields (temporal and spatial).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Adoption.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Soil texture -&gt; Soil moisture holding capacity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55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sz="3600" dirty="0" smtClean="0"/>
              <a:t>What next?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2819400"/>
            <a:ext cx="6934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Do the indicators we are talking about fit the bill?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Have we missed any major areas (looks a bit light on social aspects to me)?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Agree the list of indicators that we will actually measure at our intervention sites.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Make sure that we have teams in place with the capacity to implement the measurements.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Agree responsibility for the collection, collation and analysis of indicator data.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8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30</TotalTime>
  <Words>404</Words>
  <Application>Microsoft Office PowerPoint</Application>
  <PresentationFormat>On-screen Show (4:3)</PresentationFormat>
  <Paragraphs>39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Thorne, Peter (ILRI)</dc:creator>
  <cp:lastModifiedBy>Thorne, Peter (ILRI)</cp:lastModifiedBy>
  <cp:revision>8</cp:revision>
  <cp:lastPrinted>2011-10-06T11:45:23Z</cp:lastPrinted>
  <dcterms:created xsi:type="dcterms:W3CDTF">2014-07-16T08:30:34Z</dcterms:created>
  <dcterms:modified xsi:type="dcterms:W3CDTF">2014-07-16T09:01:10Z</dcterms:modified>
</cp:coreProperties>
</file>